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5" r:id="rId12"/>
    <p:sldId id="268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50" autoAdjust="0"/>
    <p:restoredTop sz="94660"/>
  </p:normalViewPr>
  <p:slideViewPr>
    <p:cSldViewPr>
      <p:cViewPr varScale="1">
        <p:scale>
          <a:sx n="87" d="100"/>
          <a:sy n="87" d="100"/>
        </p:scale>
        <p:origin x="78" y="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t>29.11.2019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340768"/>
            <a:ext cx="7543800" cy="1524000"/>
          </a:xfrm>
        </p:spPr>
        <p:txBody>
          <a:bodyPr/>
          <a:lstStyle/>
          <a:p>
            <a:pPr algn="ctr"/>
            <a:r>
              <a:rPr lang="ru-RU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ТОВАР </a:t>
            </a:r>
            <a:r>
              <a:rPr lang="ru-RU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</a:t>
            </a:r>
            <a:r>
              <a:rPr lang="ru-RU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СИСТЕМЕ МАРКЕТИНГА</a:t>
            </a:r>
            <a:endParaRPr lang="ru-RU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3212976"/>
            <a:ext cx="7776864" cy="2016224"/>
          </a:xfrm>
        </p:spPr>
        <p:txBody>
          <a:bodyPr>
            <a:normAutofit fontScale="25000" lnSpcReduction="20000"/>
          </a:bodyPr>
          <a:lstStyle/>
          <a:p>
            <a:r>
              <a:rPr lang="ru-RU" sz="14400" b="1" dirty="0"/>
              <a:t>6.1 Понятие, структура и классификация продукта</a:t>
            </a:r>
            <a:endParaRPr lang="ru-RU" sz="14400" dirty="0"/>
          </a:p>
          <a:p>
            <a:r>
              <a:rPr lang="ru-RU" sz="14400" b="1" dirty="0"/>
              <a:t>6.2 Рыночная атрибутика товара </a:t>
            </a:r>
            <a:endParaRPr lang="ru-RU" sz="14400" dirty="0"/>
          </a:p>
          <a:p>
            <a:r>
              <a:rPr lang="ru-RU" sz="14400" b="1" dirty="0"/>
              <a:t>6.3 Жизненный цикл товара</a:t>
            </a:r>
            <a:endParaRPr lang="ru-RU" sz="14400" dirty="0"/>
          </a:p>
          <a:p>
            <a:endParaRPr lang="ru-RU" dirty="0"/>
          </a:p>
        </p:txBody>
      </p:sp>
      <p:pic>
        <p:nvPicPr>
          <p:cNvPr id="1026" name="Picture 2" descr="Картинки по запросу &quot;маркетинг твар&quot;&quot;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263079"/>
            <a:ext cx="2732816" cy="2594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3467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71241"/>
            <a:ext cx="91440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	Продуктом </a:t>
            </a:r>
            <a:r>
              <a:rPr lang="ru-RU" sz="2000" dirty="0"/>
              <a:t>может быть любой объект, удовлетворяющий желания и потребности человека. Основное предназначение продукта – удовлетворение функциональных требований потребителя.</a:t>
            </a:r>
          </a:p>
          <a:p>
            <a:pPr>
              <a:lnSpc>
                <a:spcPts val="2000"/>
              </a:lnSpc>
            </a:pPr>
            <a:r>
              <a:rPr lang="ru-RU" sz="2000" dirty="0" smtClean="0"/>
              <a:t>	</a:t>
            </a:r>
            <a:r>
              <a:rPr lang="ru-RU" sz="2000" dirty="0" err="1" smtClean="0"/>
              <a:t>Ф.Котлер</a:t>
            </a:r>
            <a:r>
              <a:rPr lang="ru-RU" sz="2000" dirty="0" smtClean="0"/>
              <a:t> </a:t>
            </a:r>
            <a:r>
              <a:rPr lang="ru-RU" sz="2000" dirty="0"/>
              <a:t>рассматривает продукт с позиции тех выгод, которые желает иметь потребитель, его приобретающий. Этот подход лег в основу разработки четырехуровневой концепции продукта</a:t>
            </a:r>
            <a:r>
              <a:rPr lang="ru-RU" sz="2000" dirty="0" smtClean="0"/>
              <a:t>:</a:t>
            </a:r>
            <a:endParaRPr lang="ru-RU" sz="2000" dirty="0"/>
          </a:p>
        </p:txBody>
      </p:sp>
      <p:pic>
        <p:nvPicPr>
          <p:cNvPr id="2050" name="Picture 2" descr="Картинки по запросу &quot;маркетинг прдукт&quot;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47" t="15797" b="8507"/>
          <a:stretch/>
        </p:blipFill>
        <p:spPr bwMode="auto">
          <a:xfrm>
            <a:off x="3293097" y="4293096"/>
            <a:ext cx="5882423" cy="25649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2156345"/>
            <a:ext cx="91440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sz="2000" dirty="0"/>
              <a:t>1) основной продукт, включающий выгоды, которые желает получить потребитель;</a:t>
            </a:r>
          </a:p>
          <a:p>
            <a:pPr>
              <a:lnSpc>
                <a:spcPts val="2000"/>
              </a:lnSpc>
            </a:pPr>
            <a:r>
              <a:rPr lang="ru-RU" sz="2000" dirty="0"/>
              <a:t>2) сопутствующий продукт, необходимый для того, чтобы использовать основной продукт;</a:t>
            </a:r>
          </a:p>
          <a:p>
            <a:pPr>
              <a:lnSpc>
                <a:spcPts val="2000"/>
              </a:lnSpc>
            </a:pPr>
            <a:r>
              <a:rPr lang="ru-RU" sz="2000" dirty="0"/>
              <a:t>3) дополнительный продукт, придающий основному продукту дополнительную выгоду и являющийся его отличительной ценностью;</a:t>
            </a:r>
          </a:p>
          <a:p>
            <a:pPr>
              <a:lnSpc>
                <a:spcPts val="2000"/>
              </a:lnSpc>
            </a:pPr>
            <a:r>
              <a:rPr lang="ru-RU" sz="2000" dirty="0"/>
              <a:t>4) расширенный продукт, включающий как вышеперечисленные продукты, так и атмосферу предложения, взаимодействие потребителей, их вовлеченность в процесс потребления.</a:t>
            </a:r>
          </a:p>
        </p:txBody>
      </p:sp>
    </p:spTree>
    <p:extLst>
      <p:ext uri="{BB962C8B-B14F-4D97-AF65-F5344CB8AC3E}">
        <p14:creationId xmlns:p14="http://schemas.microsoft.com/office/powerpoint/2010/main" val="564890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9226436"/>
              </p:ext>
            </p:extLst>
          </p:nvPr>
        </p:nvGraphicFramePr>
        <p:xfrm>
          <a:off x="10364" y="1354639"/>
          <a:ext cx="9144000" cy="548640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3000772"/>
                <a:gridCol w="6143228"/>
              </a:tblGrid>
              <a:tr h="2853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Признак классификации</a:t>
                      </a:r>
                      <a:endParaRPr lang="ru-RU" sz="20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310" marR="543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Виды товара</a:t>
                      </a:r>
                      <a:endParaRPr lang="ru-RU" sz="20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310" marR="543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24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i="1" dirty="0">
                          <a:effectLst/>
                        </a:rPr>
                        <a:t>В зависимости от степени материальности</a:t>
                      </a:r>
                      <a:endParaRPr lang="ru-RU" sz="2000" i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310" marR="543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- материальные (вещи);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- нематериальные (услуги, работы, информация, идеи)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310" marR="543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475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i="1" dirty="0">
                          <a:effectLst/>
                        </a:rPr>
                        <a:t>В зависимости от продолжительности использования</a:t>
                      </a:r>
                      <a:endParaRPr lang="ru-RU" sz="2000" i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310" marR="543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- товары длительного использования;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-товары кратковременного использования;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- товары единовременного использования (услуги).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310" marR="543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073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i="1" dirty="0">
                          <a:effectLst/>
                        </a:rPr>
                        <a:t>В зависимости от объектов предназначения</a:t>
                      </a:r>
                      <a:endParaRPr lang="ru-RU" sz="2000" i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310" marR="543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-потребительские;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-производственного назначения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310" marR="543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051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i="1" dirty="0">
                          <a:effectLst/>
                        </a:rPr>
                        <a:t>В зависимости от покупательских привычек (потребительские товары)</a:t>
                      </a:r>
                      <a:endParaRPr lang="ru-RU" sz="2000" i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310" marR="543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-товары повседневного спроса (товары постоянного спроса, импульсивной покупки, экстренного спроса);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-товары особого спроса;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- товары пассивного спроса;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- товары предварительного выбора.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310" marR="543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147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i="1" dirty="0">
                          <a:effectLst/>
                        </a:rPr>
                        <a:t>В зависимости от производственной необходимости (товары производственного назначения)</a:t>
                      </a:r>
                      <a:endParaRPr lang="ru-RU" sz="2000" i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310" marR="543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- материалы;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- капитальное имущество;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- вспомогательные материалы;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- производственные услуги.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310" marR="543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-1794" y="0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/>
              <a:t>Специалисты по маркетингу пользуются множеством разных способов классификации товаров при разработке маркетинговой стратегии </a:t>
            </a:r>
          </a:p>
        </p:txBody>
      </p:sp>
    </p:spTree>
    <p:extLst>
      <p:ext uri="{BB962C8B-B14F-4D97-AF65-F5344CB8AC3E}">
        <p14:creationId xmlns:p14="http://schemas.microsoft.com/office/powerpoint/2010/main" val="560401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Картинки по запросу &quot;marketing product&quot;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81" t="332" r="19157" b="28057"/>
          <a:stretch/>
        </p:blipFill>
        <p:spPr bwMode="auto">
          <a:xfrm>
            <a:off x="5076056" y="4364966"/>
            <a:ext cx="4148681" cy="259292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581" y="0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/>
              <a:t>Существенными элементами политики продукта являются: качество продукта, оформление продукта, полезность продукта и ассортимент.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2581" y="1200329"/>
            <a:ext cx="9144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ru-RU" sz="2400" dirty="0" smtClean="0"/>
              <a:t>	Под </a:t>
            </a:r>
            <a:r>
              <a:rPr lang="ru-RU" sz="2400" b="1" dirty="0"/>
              <a:t>качеством продукта</a:t>
            </a:r>
            <a:r>
              <a:rPr lang="ru-RU" sz="2400" dirty="0"/>
              <a:t> понимается технологическое содержание продукта, то есть функционирование, срок службы, компетентность продукта по решению проблемы и прочее.</a:t>
            </a:r>
          </a:p>
          <a:p>
            <a:pPr>
              <a:lnSpc>
                <a:spcPts val="2400"/>
              </a:lnSpc>
            </a:pPr>
            <a:r>
              <a:rPr lang="ru-RU" sz="2400" b="1" dirty="0" smtClean="0"/>
              <a:t>	Оформление </a:t>
            </a:r>
            <a:r>
              <a:rPr lang="ru-RU" sz="2400" b="1" dirty="0"/>
              <a:t>изделия</a:t>
            </a:r>
            <a:r>
              <a:rPr lang="ru-RU" sz="2400" dirty="0"/>
              <a:t>. Форма, цвет, название, дизайн, внешний вид и упаковка - вот ключевые слова для этой области политики продукта. </a:t>
            </a:r>
            <a:r>
              <a:rPr lang="ru-RU" sz="2400" dirty="0" smtClean="0"/>
              <a:t>Они </a:t>
            </a:r>
            <a:r>
              <a:rPr lang="ru-RU" sz="2400" dirty="0"/>
              <a:t>облегчают покупателям идентификацию (узнаваемость) предложения и могут уже посредством оформления продукта воздействовать </a:t>
            </a:r>
            <a:r>
              <a:rPr lang="ru-RU" sz="2400" dirty="0" smtClean="0"/>
              <a:t>на </a:t>
            </a:r>
            <a:r>
              <a:rPr lang="ru-RU" sz="2400" dirty="0"/>
              <a:t>определенные целевые группы. </a:t>
            </a:r>
            <a:r>
              <a:rPr lang="ru-RU" sz="2400" dirty="0" smtClean="0"/>
              <a:t> В </a:t>
            </a:r>
            <a:r>
              <a:rPr lang="ru-RU" sz="2400" dirty="0"/>
              <a:t>этой связи названию продукта придается особая </a:t>
            </a:r>
            <a:r>
              <a:rPr lang="ru-RU" sz="2400" dirty="0" smtClean="0"/>
              <a:t>роль. Название </a:t>
            </a:r>
            <a:r>
              <a:rPr lang="ru-RU" sz="2400" dirty="0"/>
              <a:t>продукта, которое взаимосвязано с установившимся уровнем качества и имеющее большую степень популярности, становится той самой «товарной маркой</a:t>
            </a:r>
            <a:r>
              <a:rPr lang="ru-RU" sz="2400" dirty="0" smtClean="0"/>
              <a:t>».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658151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Картинки по запросу &quot;marketing product&quot;&quot;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633" y="3861048"/>
            <a:ext cx="9153633" cy="2980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9633" y="-36054"/>
            <a:ext cx="9144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ru-RU" sz="2000" b="1" dirty="0" smtClean="0"/>
              <a:t>	Полезность </a:t>
            </a:r>
            <a:r>
              <a:rPr lang="ru-RU" sz="2000" b="1" dirty="0"/>
              <a:t>продукта</a:t>
            </a:r>
            <a:r>
              <a:rPr lang="ru-RU" sz="2000" dirty="0"/>
              <a:t>. Немецкий профессор-экономист </a:t>
            </a:r>
            <a:r>
              <a:rPr lang="ru-RU" sz="2000" dirty="0" err="1"/>
              <a:t>Версхофен</a:t>
            </a:r>
            <a:r>
              <a:rPr lang="ru-RU" sz="2000" dirty="0"/>
              <a:t> был первым, кто осознал, что польза продукта состоит из двух частей, а именно: из основной пользы и дополнительной. Под основной пользой понимается, прежде всего, польза от использования продукта, например, легковая машина, служит для перевозки людей. Эта польза технически обусловлена и может быть измерена физическими </a:t>
            </a:r>
            <a:r>
              <a:rPr lang="ru-RU" sz="2000" dirty="0" err="1" smtClean="0"/>
              <a:t>величинами.В</a:t>
            </a:r>
            <a:r>
              <a:rPr lang="ru-RU" sz="2000" dirty="0" smtClean="0"/>
              <a:t> </a:t>
            </a:r>
            <a:r>
              <a:rPr lang="ru-RU" sz="2000" dirty="0"/>
              <a:t>противоположность этому, дополнительная польза означает особую «пользу», которую продукт предоставляет своему владельцу в индивидуально-эмоциональном плане, например, определенная степень престижа, которой способен содействовать легковой автомобиль известной марки. </a:t>
            </a:r>
          </a:p>
          <a:p>
            <a:pPr>
              <a:lnSpc>
                <a:spcPts val="2400"/>
              </a:lnSpc>
            </a:pPr>
            <a:r>
              <a:rPr lang="ru-RU" sz="2000" b="1" dirty="0" smtClean="0"/>
              <a:t>	Ассортимент</a:t>
            </a:r>
            <a:r>
              <a:rPr lang="ru-RU" sz="2000" dirty="0" smtClean="0"/>
              <a:t> </a:t>
            </a:r>
            <a:r>
              <a:rPr lang="ru-RU" sz="2000" dirty="0"/>
              <a:t>предложения представляет собой один из очень важных элементов в политике комплекса маркетинга, возрастную структуру предложения. Между старыми и новыми идеями предложения товаров и услуг должно царить гармоничное равновесие. </a:t>
            </a:r>
          </a:p>
        </p:txBody>
      </p:sp>
    </p:spTree>
    <p:extLst>
      <p:ext uri="{BB962C8B-B14F-4D97-AF65-F5344CB8AC3E}">
        <p14:creationId xmlns:p14="http://schemas.microsoft.com/office/powerpoint/2010/main" val="4129070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37044" cy="4965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sz="2000" b="1" dirty="0" smtClean="0"/>
              <a:t>	</a:t>
            </a:r>
            <a:r>
              <a:rPr lang="ru-RU" sz="2000" b="1" i="1" dirty="0" smtClean="0"/>
              <a:t>Упаковка</a:t>
            </a:r>
            <a:r>
              <a:rPr lang="ru-RU" sz="2000" i="1" dirty="0" smtClean="0"/>
              <a:t> </a:t>
            </a:r>
            <a:r>
              <a:rPr lang="ru-RU" sz="2000" i="1" dirty="0"/>
              <a:t>товара имеет весьма узкое назначение – предохранять товары от порчи и повреждений. </a:t>
            </a:r>
            <a:endParaRPr lang="ru-RU" sz="2000" i="1" dirty="0" smtClean="0"/>
          </a:p>
          <a:p>
            <a:pPr>
              <a:lnSpc>
                <a:spcPts val="2000"/>
              </a:lnSpc>
            </a:pPr>
            <a:r>
              <a:rPr lang="ru-RU" sz="2000" u="sng" dirty="0"/>
              <a:t>Назначение упаковки состоит в следующем:</a:t>
            </a:r>
          </a:p>
          <a:p>
            <a:pPr>
              <a:lnSpc>
                <a:spcPts val="2000"/>
              </a:lnSpc>
            </a:pPr>
            <a:r>
              <a:rPr lang="ru-RU" sz="2000" dirty="0"/>
              <a:t>– предохранять товары от порчи и повреждений;</a:t>
            </a:r>
          </a:p>
          <a:p>
            <a:pPr>
              <a:lnSpc>
                <a:spcPts val="2000"/>
              </a:lnSpc>
            </a:pPr>
            <a:r>
              <a:rPr lang="ru-RU" sz="2000" dirty="0"/>
              <a:t>– обеспечить создание рациональных единиц груза для транспортировки, погрузки и выгрузки товаров;</a:t>
            </a:r>
          </a:p>
          <a:p>
            <a:pPr>
              <a:lnSpc>
                <a:spcPts val="2000"/>
              </a:lnSpc>
            </a:pPr>
            <a:r>
              <a:rPr lang="ru-RU" sz="2000" dirty="0"/>
              <a:t>– обеспечить создание рациональных единиц для их складирования;</a:t>
            </a:r>
          </a:p>
          <a:p>
            <a:pPr>
              <a:lnSpc>
                <a:spcPts val="2000"/>
              </a:lnSpc>
            </a:pPr>
            <a:r>
              <a:rPr lang="ru-RU" sz="2000" dirty="0"/>
              <a:t>– обеспечить создание оптимальных – по вкусу и объему – единиц для продажи товара;</a:t>
            </a:r>
          </a:p>
          <a:p>
            <a:pPr>
              <a:lnSpc>
                <a:spcPts val="2000"/>
              </a:lnSpc>
            </a:pPr>
            <a:r>
              <a:rPr lang="ru-RU" sz="2000" dirty="0"/>
              <a:t>– быть важным носителем рекламы</a:t>
            </a:r>
            <a:r>
              <a:rPr lang="ru-RU" sz="2000" dirty="0" smtClean="0"/>
              <a:t>.</a:t>
            </a:r>
          </a:p>
          <a:p>
            <a:pPr>
              <a:lnSpc>
                <a:spcPts val="2000"/>
              </a:lnSpc>
            </a:pPr>
            <a:r>
              <a:rPr lang="ru-RU" sz="2000" u="sng" dirty="0"/>
              <a:t>Факторы, влияющие </a:t>
            </a:r>
            <a:r>
              <a:rPr lang="ru-RU" sz="2000" u="sng" dirty="0" smtClean="0"/>
              <a:t>на </a:t>
            </a:r>
            <a:r>
              <a:rPr lang="ru-RU" sz="2000" u="sng" dirty="0"/>
              <a:t>вид упаковки в связи с их транспортировкой, следующие</a:t>
            </a:r>
            <a:r>
              <a:rPr lang="ru-RU" sz="2000" dirty="0"/>
              <a:t>:</a:t>
            </a:r>
          </a:p>
          <a:p>
            <a:pPr>
              <a:lnSpc>
                <a:spcPts val="2000"/>
              </a:lnSpc>
            </a:pPr>
            <a:r>
              <a:rPr lang="ru-RU" sz="2000" dirty="0"/>
              <a:t>– вес и объем товара при </a:t>
            </a:r>
            <a:r>
              <a:rPr lang="ru-RU" sz="2000" dirty="0" smtClean="0"/>
              <a:t>использовании </a:t>
            </a:r>
            <a:r>
              <a:rPr lang="ru-RU" sz="2000" dirty="0"/>
              <a:t>транспортных средств, средств складирования, а также с учетом постоянного роста транспортных тарифов;</a:t>
            </a:r>
          </a:p>
          <a:p>
            <a:pPr>
              <a:lnSpc>
                <a:spcPts val="2000"/>
              </a:lnSpc>
            </a:pPr>
            <a:r>
              <a:rPr lang="ru-RU" sz="2000" dirty="0"/>
              <a:t>– уровень приспособленности средств упаковки к средствам автоматизации, транспортировки и складирования у клиентов;</a:t>
            </a:r>
          </a:p>
          <a:p>
            <a:pPr>
              <a:lnSpc>
                <a:spcPts val="2000"/>
              </a:lnSpc>
            </a:pPr>
            <a:r>
              <a:rPr lang="ru-RU" sz="2000" dirty="0"/>
              <a:t>– виды и пути перевозки </a:t>
            </a:r>
            <a:r>
              <a:rPr lang="ru-RU" sz="2000" dirty="0" smtClean="0"/>
              <a:t>товара, в зависимости </a:t>
            </a:r>
            <a:r>
              <a:rPr lang="ru-RU" sz="2000" dirty="0"/>
              <a:t>от транспортных средств. При транспортировке воздушным транспортом целесообразно выбирать более легкие упаковочные материалы. При морских перевозках важно использовать упаковочные материалы, обладающие высокими защитными свойствами. </a:t>
            </a:r>
          </a:p>
        </p:txBody>
      </p:sp>
      <p:pic>
        <p:nvPicPr>
          <p:cNvPr id="6146" name="Picture 2" descr="Картинки по запросу &quot;упаковка товара маркетинг&quot;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48" b="13645"/>
          <a:stretch/>
        </p:blipFill>
        <p:spPr bwMode="auto">
          <a:xfrm>
            <a:off x="2051720" y="4869160"/>
            <a:ext cx="7092281" cy="1988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267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32656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На выбор упаковочного материала влияет действие трех факторов:</a:t>
            </a:r>
          </a:p>
          <a:p>
            <a:r>
              <a:rPr lang="ru-RU" sz="2000" dirty="0"/>
              <a:t>– чувствительность упакованного товара;</a:t>
            </a:r>
          </a:p>
          <a:p>
            <a:r>
              <a:rPr lang="ru-RU" sz="2000" dirty="0"/>
              <a:t>– виды возможных повреждений во время транспортировки и складирования;</a:t>
            </a:r>
          </a:p>
          <a:p>
            <a:r>
              <a:rPr lang="ru-RU" sz="2000" dirty="0"/>
              <a:t>– действующие законы и предписания по транспортировке и складированию конкретного товара во всех странах, через которые провозится товар</a:t>
            </a:r>
            <a:r>
              <a:rPr lang="ru-RU" sz="2000" dirty="0" smtClean="0"/>
              <a:t>.</a:t>
            </a:r>
          </a:p>
          <a:p>
            <a:r>
              <a:rPr lang="ru-RU" sz="2000" dirty="0"/>
              <a:t>Упакованные товары должны помогать покупателю или клиенту быстро находить их на складе. Поэтому рекомендуется выбирать цвет и форму, которые бы существенно отличались от упаковки конкурентов. К тому же упаковка должна позволять покупателю при необходимости быстро ее открывать и закрывать</a:t>
            </a:r>
            <a:r>
              <a:rPr lang="ru-RU" sz="2000" dirty="0" smtClean="0"/>
              <a:t>.</a:t>
            </a:r>
          </a:p>
        </p:txBody>
      </p:sp>
      <p:pic>
        <p:nvPicPr>
          <p:cNvPr id="3" name="Picture 4" descr="Картинки по запросу &quot;эволюция упаковки&quot;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7318" y="3733799"/>
            <a:ext cx="4381500" cy="31242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Картинки по запросу &quot;упаковка товара&quot;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733799"/>
            <a:ext cx="5004048" cy="31242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48047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4" y="57299"/>
            <a:ext cx="9144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Большие средства идут на то, чтобы постоянно привлекать внимание клиентов, побуждая их автоматически приобретать один и тот же товар. В этом случае роль упаковки значительно возрастает, она должна: </a:t>
            </a:r>
          </a:p>
          <a:p>
            <a:r>
              <a:rPr lang="ru-RU" dirty="0"/>
              <a:t>– отличаться от упаковки конкурентов, иными словами, обладать чертами, заметно отличающими данным товар от товаров конкурентов;</a:t>
            </a:r>
          </a:p>
          <a:p>
            <a:r>
              <a:rPr lang="ru-RU" dirty="0"/>
              <a:t>– помогать покупателю в поиске товара, прежде всего в магазинах самообслуживания, и без труда отождествлять данный товар с производителем. В силу этого нецелесообразно менять упаковку, если ее использование на рынке уже полностью оправдывает себя;</a:t>
            </a:r>
          </a:p>
          <a:p>
            <a:r>
              <a:rPr lang="ru-RU" dirty="0"/>
              <a:t>– придавать товару определенный имидж, соответствовать уровню цены товара. Последнее особенно важно для товаров, у которых престиж играет большую роль в принятии покупателем решения, например, в парфюмерии, где легче продавать духи среднего качества в красивой упаковке, чем действительно хорошие духи в неподходящей, дешевой упаковке.</a:t>
            </a:r>
          </a:p>
          <a:p>
            <a:endParaRPr lang="ru-RU" dirty="0"/>
          </a:p>
        </p:txBody>
      </p:sp>
      <p:pic>
        <p:nvPicPr>
          <p:cNvPr id="7170" name="Picture 2" descr="Картинки по запросу &quot;эволюция упаковки&quot;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676288"/>
            <a:ext cx="3677683" cy="31323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Группа 2"/>
          <p:cNvGrpSpPr/>
          <p:nvPr/>
        </p:nvGrpSpPr>
        <p:grpSpPr>
          <a:xfrm>
            <a:off x="4211960" y="3648983"/>
            <a:ext cx="4690602" cy="3071769"/>
            <a:chOff x="4211960" y="3786230"/>
            <a:chExt cx="4690602" cy="3071769"/>
          </a:xfrm>
        </p:grpSpPr>
        <p:pic>
          <p:nvPicPr>
            <p:cNvPr id="7174" name="Picture 6" descr="Картинки по запросу &quot;эволюция упаковки молока&quot;&quot;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000"/>
            <a:stretch/>
          </p:blipFill>
          <p:spPr bwMode="auto">
            <a:xfrm>
              <a:off x="4211960" y="3786231"/>
              <a:ext cx="2277330" cy="307032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76" name="Picture 8" descr="Картинки по запросу &quot;эволюция упаковки молока&quot;&quot;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25" r="8824"/>
            <a:stretch/>
          </p:blipFill>
          <p:spPr bwMode="auto">
            <a:xfrm>
              <a:off x="6489290" y="3786230"/>
              <a:ext cx="2413272" cy="307176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945500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27784" y="282127"/>
            <a:ext cx="9171783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	Марка</a:t>
            </a:r>
            <a:r>
              <a:rPr lang="ru-RU" sz="2400" dirty="0" smtClean="0"/>
              <a:t> </a:t>
            </a:r>
            <a:r>
              <a:rPr lang="ru-RU" sz="2400" dirty="0"/>
              <a:t>– это название, знак, символ или их комбинация, предназначенные для идентификации продукции продавца и отличия ее от продукции конкурентов</a:t>
            </a:r>
            <a:r>
              <a:rPr lang="ru-RU" sz="2400" dirty="0" smtClean="0"/>
              <a:t>.</a:t>
            </a:r>
          </a:p>
          <a:p>
            <a:r>
              <a:rPr lang="ru-RU" sz="2400" b="1" dirty="0" smtClean="0"/>
              <a:t>	Товарный </a:t>
            </a:r>
            <a:r>
              <a:rPr lang="ru-RU" sz="2400" b="1" dirty="0"/>
              <a:t>знак  - </a:t>
            </a:r>
            <a:r>
              <a:rPr lang="ru-RU" sz="2400" dirty="0"/>
              <a:t>зарегистрированная в установленном порядке марка или ее часть, которая обеспечивает исключительное право использования.</a:t>
            </a:r>
          </a:p>
          <a:p>
            <a:r>
              <a:rPr lang="ru-RU" sz="2400" dirty="0" smtClean="0"/>
              <a:t>	Торговые </a:t>
            </a:r>
            <a:r>
              <a:rPr lang="ru-RU" sz="2400" dirty="0"/>
              <a:t>марки составляют активы, чья стоимость выражается колоссальными финансовыми средствами – марочным капиталом.</a:t>
            </a:r>
          </a:p>
          <a:p>
            <a:r>
              <a:rPr lang="ru-RU" sz="2400" dirty="0" smtClean="0"/>
              <a:t>	Термин </a:t>
            </a:r>
            <a:r>
              <a:rPr lang="ru-RU" sz="2400" b="1" dirty="0"/>
              <a:t>«марочный капитал»</a:t>
            </a:r>
            <a:r>
              <a:rPr lang="ru-RU" sz="2400" dirty="0"/>
              <a:t> означает, что марка обладает собственной стоимостью, независимой от стоимости товара. </a:t>
            </a:r>
          </a:p>
        </p:txBody>
      </p:sp>
      <p:pic>
        <p:nvPicPr>
          <p:cNvPr id="9218" name="Picture 2" descr="Картинки по запросу &quot;марка и товарный знак&quot;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50"/>
          <a:stretch/>
        </p:blipFill>
        <p:spPr bwMode="auto">
          <a:xfrm>
            <a:off x="0" y="4437111"/>
            <a:ext cx="9144000" cy="2420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29645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1893"/>
            <a:ext cx="9118808" cy="26571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sz="2000" dirty="0" smtClean="0"/>
              <a:t>	</a:t>
            </a:r>
            <a:r>
              <a:rPr lang="ru-RU" sz="2000" i="1" dirty="0" smtClean="0"/>
              <a:t>«</a:t>
            </a:r>
            <a:r>
              <a:rPr lang="ru-RU" sz="2000" i="1" dirty="0"/>
              <a:t>Каждый продукт существует на рынке определенное время. Рано или поздно он вытесняется с рынка другим, более совершенным» </a:t>
            </a:r>
            <a:r>
              <a:rPr lang="ru-RU" sz="2000" dirty="0"/>
              <a:t>— так считал Теодор Левит, впервые опубликовавший концепцию жизненного цикла товара (ЖЦТ) в 1965 году. </a:t>
            </a:r>
          </a:p>
          <a:p>
            <a:pPr>
              <a:lnSpc>
                <a:spcPts val="2000"/>
              </a:lnSpc>
            </a:pPr>
            <a:r>
              <a:rPr lang="ru-RU" sz="2000" dirty="0" smtClean="0"/>
              <a:t>	Теория </a:t>
            </a:r>
            <a:r>
              <a:rPr lang="ru-RU" sz="2000" dirty="0"/>
              <a:t>жизненного цикла товара достаточно полно описывает динамику продаж и прибыли любого продукта на рынке. Согласно модели ЖЦТ объем продаж, а следовательно и объем прибыли, любого товара или услуги изменяется во времени предсказуемым образом; а все товары проходят последовательно 4 стадии существования на рынке: внедрение, рост, зрелость (или насыщение) и спад.</a:t>
            </a:r>
          </a:p>
        </p:txBody>
      </p:sp>
      <p:pic>
        <p:nvPicPr>
          <p:cNvPr id="10243" name="Picture 3" descr="Life_cyc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1" y="2348880"/>
            <a:ext cx="5370167" cy="4509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2582373"/>
            <a:ext cx="4067944" cy="40421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ru-RU" sz="2000" dirty="0" smtClean="0"/>
              <a:t>	Основной </a:t>
            </a:r>
            <a:r>
              <a:rPr lang="ru-RU" sz="2000" dirty="0"/>
              <a:t>недостаток модели жизненного цикла товара заключается в ее нормативном подходе к формированию стратегий развития нового продукта</a:t>
            </a:r>
            <a:r>
              <a:rPr lang="ru-RU" sz="2000" dirty="0" smtClean="0"/>
              <a:t>.</a:t>
            </a:r>
          </a:p>
          <a:p>
            <a:pPr>
              <a:lnSpc>
                <a:spcPts val="2200"/>
              </a:lnSpc>
            </a:pPr>
            <a:r>
              <a:rPr lang="ru-RU" sz="2000" dirty="0" smtClean="0"/>
              <a:t> </a:t>
            </a:r>
            <a:r>
              <a:rPr lang="ru-RU" sz="2000" dirty="0"/>
              <a:t>Используя теорию ЖЦТ, необходимо учитывать рыночные реалии, конкуренцию, изменение макроэкономических факторов и поведения потребителей – все, что также может повлиять на успешное функционирование на рынке товара компании.</a:t>
            </a:r>
          </a:p>
        </p:txBody>
      </p:sp>
    </p:spTree>
    <p:extLst>
      <p:ext uri="{BB962C8B-B14F-4D97-AF65-F5344CB8AC3E}">
        <p14:creationId xmlns:p14="http://schemas.microsoft.com/office/powerpoint/2010/main" val="29452212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8081734"/>
              </p:ext>
            </p:extLst>
          </p:nvPr>
        </p:nvGraphicFramePr>
        <p:xfrm>
          <a:off x="32678" y="558280"/>
          <a:ext cx="9111321" cy="584252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235066"/>
                <a:gridCol w="6876255"/>
              </a:tblGrid>
              <a:tr h="2802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Название стадии</a:t>
                      </a:r>
                      <a:endParaRPr lang="ru-RU" sz="18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24160" marR="31040" marT="31040" marB="3104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Краткое описание</a:t>
                      </a:r>
                      <a:endParaRPr lang="ru-RU" sz="18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24160" marR="31040" marT="31040" marB="31040" anchor="ctr"/>
                </a:tc>
              </a:tr>
              <a:tr h="7693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i="1" dirty="0">
                          <a:effectLst/>
                        </a:rPr>
                        <a:t>Стадия внедрения на рынок</a:t>
                      </a:r>
                      <a:endParaRPr lang="ru-RU" sz="1800" b="0" i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24160" marR="31040" marT="31040" marB="3104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Стадия внедрения на рынок характеризуется незначительным объемом продаж, невысоким темпом роста и относительно высоким уровнем инвестиций в поддержку продукта. Прибыль от продаж на этапе запуска товара может быть отрицательной. Длительность периода зависит от интенсивности усилий компании распространить товар на рынок.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24160" marR="31040" marT="31040" marB="31040" anchor="ctr"/>
                </a:tc>
              </a:tr>
              <a:tr h="5518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i="1" dirty="0">
                          <a:effectLst/>
                        </a:rPr>
                        <a:t>Стадия роста</a:t>
                      </a:r>
                      <a:endParaRPr lang="ru-RU" sz="1800" b="0" i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24160" marR="31040" marT="31040" marB="3104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Стадия роста в модели жизненного цикла товара — самый важный этап жизненного цикла продукта. На той стадии закладывается будущий успех нового продукта. Фаза роста характеризуется высокими темпами продаж и увеличением прибыли, которую теперь можно реинвестировать на программы по развитию новинки. На стадии роста появляются первые конкуренты, которые заимствуют успешную технологию производства и качества товара.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24160" marR="31040" marT="31040" marB="31040" anchor="ctr"/>
                </a:tc>
              </a:tr>
              <a:tr h="4394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i="1" dirty="0">
                          <a:effectLst/>
                        </a:rPr>
                        <a:t>Стадия зрелости продукта</a:t>
                      </a:r>
                      <a:endParaRPr lang="ru-RU" sz="1800" b="0" i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24160" marR="31040" marT="31040" marB="3104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Когда продукт достигает своей зрелости, уровень продаж и прибыли стабилизируется, а рост замедляется. Товар становится достаточно известным на рынке и может существовать с минимальной поддержкой. Конкуренция на стадии роста достигает своего максимума.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24160" marR="31040" marT="31040" marB="31040" anchor="ctr"/>
                </a:tc>
              </a:tr>
              <a:tr h="8647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i="1" dirty="0">
                          <a:effectLst/>
                        </a:rPr>
                        <a:t>Стадия спада продаж</a:t>
                      </a:r>
                      <a:endParaRPr lang="ru-RU" sz="1800" b="0" i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24160" marR="31040" marT="31040" marB="3104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Фаза спада жизненного цикла продукта характеризуется значимым снижением уровня продаж и прибыли. Потребители начинают отказываться от продукта в пользу более современных, новых и технологичных новинок рынка. Но несмотря на снижение спроса, у компании остаются лояльные консервативные потребители.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24160" marR="31040" marT="31040" marB="3104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87899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Картинки по запросу &quot;жизненный цикл товара&quot;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8930" y="332656"/>
            <a:ext cx="4663508" cy="6542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908720"/>
            <a:ext cx="4572000" cy="40934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/>
              <a:t>	Не </a:t>
            </a:r>
            <a:r>
              <a:rPr lang="ru-RU" sz="2000" dirty="0"/>
              <a:t>для всех товаров жизненный цикл можно представить в виде кривой, показанной на рисунке </a:t>
            </a:r>
            <a:r>
              <a:rPr lang="ru-RU" sz="2000" dirty="0" smtClean="0"/>
              <a:t>. </a:t>
            </a:r>
            <a:r>
              <a:rPr lang="ru-RU" sz="2000" dirty="0"/>
              <a:t>Для некоторых товаров характерно быстрое увеличение объема продаж, а стадия внедрения практически отсутствует. Другие товары переходят из стадии внедрения непосредственно в стадию зрелости. Некоторые товары переходят из стадии зрелости в стадию повторного роста </a:t>
            </a:r>
            <a:r>
              <a:rPr lang="ru-RU" sz="2000" dirty="0" smtClean="0"/>
              <a:t>Виды </a:t>
            </a:r>
            <a:r>
              <a:rPr lang="ru-RU" sz="2000" dirty="0"/>
              <a:t>жизненных циклов товаров сильно различаются как по продолжительности, так и по форме:</a:t>
            </a:r>
          </a:p>
        </p:txBody>
      </p:sp>
    </p:spTree>
    <p:extLst>
      <p:ext uri="{BB962C8B-B14F-4D97-AF65-F5344CB8AC3E}">
        <p14:creationId xmlns:p14="http://schemas.microsoft.com/office/powerpoint/2010/main" val="27556855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07704" y="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/>
              <a:t>ЛИТЕРАТУРА:</a:t>
            </a:r>
          </a:p>
          <a:p>
            <a:r>
              <a:rPr lang="ru-RU" dirty="0" smtClean="0"/>
              <a:t>Основная</a:t>
            </a:r>
            <a:r>
              <a:rPr lang="ru-RU" dirty="0"/>
              <a:t>: [3], [10], [15], [18], [22], [34], [47].               </a:t>
            </a:r>
          </a:p>
          <a:p>
            <a:r>
              <a:rPr lang="ru-RU" dirty="0" smtClean="0"/>
              <a:t>Дополнительная</a:t>
            </a:r>
            <a:r>
              <a:rPr lang="ru-RU" dirty="0"/>
              <a:t>: [79], [80], [81].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9477" y="923330"/>
            <a:ext cx="91440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3. Алешина, И. В. Паблик </a:t>
            </a:r>
            <a:r>
              <a:rPr lang="ru-RU" dirty="0" err="1"/>
              <a:t>рилейшнз</a:t>
            </a:r>
            <a:r>
              <a:rPr lang="ru-RU" dirty="0"/>
              <a:t> для менеджеров : учеб. пособие / И. В. Алешина. – М. : ГНОМ-ПРЕСС, 2003. </a:t>
            </a:r>
            <a:endParaRPr lang="ru-RU" dirty="0" smtClean="0"/>
          </a:p>
          <a:p>
            <a:r>
              <a:rPr lang="ru-RU" dirty="0"/>
              <a:t>10. Богданов, Е. Н. Психологические основы «Паблик </a:t>
            </a:r>
            <a:r>
              <a:rPr lang="ru-RU" dirty="0" err="1"/>
              <a:t>рилейшнз</a:t>
            </a:r>
            <a:r>
              <a:rPr lang="ru-RU" dirty="0"/>
              <a:t>» / Е. Н. Богданов, В. Г. </a:t>
            </a:r>
            <a:r>
              <a:rPr lang="ru-RU" dirty="0" err="1"/>
              <a:t>Зазыкин</a:t>
            </a:r>
            <a:r>
              <a:rPr lang="ru-RU" dirty="0"/>
              <a:t>. – 2-е изд. – СПб. : Питер, 2004. </a:t>
            </a:r>
          </a:p>
          <a:p>
            <a:r>
              <a:rPr lang="ru-RU" dirty="0"/>
              <a:t>15. Вертоградов, В. Управление продажами / В. Вертоградов. – 2-е изд. – СПб. : Питер, 2005. </a:t>
            </a:r>
          </a:p>
          <a:p>
            <a:r>
              <a:rPr lang="ru-RU" dirty="0"/>
              <a:t> 18. Герасименко, В. В. Управление ценовой политикой компании: учебник / В. Герасименко. – М. : </a:t>
            </a:r>
            <a:r>
              <a:rPr lang="ru-RU" dirty="0" err="1"/>
              <a:t>Эксмо</a:t>
            </a:r>
            <a:r>
              <a:rPr lang="ru-RU" dirty="0"/>
              <a:t>, 2006. </a:t>
            </a:r>
          </a:p>
          <a:p>
            <a:r>
              <a:rPr lang="ru-RU" dirty="0"/>
              <a:t> 22. Завадский, М. Мастерство продажи / М. Завадский. – СПб. : Питер, 2007. </a:t>
            </a:r>
          </a:p>
          <a:p>
            <a:r>
              <a:rPr lang="ru-RU" dirty="0"/>
              <a:t>34. Лысова, Н. А. Управление ценами : учеб. пособие для вузов / Н. А. Лысова, Л. Ф. Чернева. – М. : </a:t>
            </a:r>
            <a:r>
              <a:rPr lang="ru-RU" dirty="0" err="1"/>
              <a:t>Кнорус</a:t>
            </a:r>
            <a:r>
              <a:rPr lang="ru-RU" dirty="0"/>
              <a:t>, 2006. </a:t>
            </a:r>
          </a:p>
          <a:p>
            <a:r>
              <a:rPr lang="ru-RU" dirty="0"/>
              <a:t> 47. Сальников, В. П. Ценообразование : учеб. пособие / В. П. Сальников. – 2-е изд. – СПб. : Лексикон, 2002. </a:t>
            </a:r>
          </a:p>
          <a:p>
            <a:endParaRPr lang="kk-KZ" dirty="0" smtClean="0"/>
          </a:p>
          <a:p>
            <a:r>
              <a:rPr lang="ru-RU" dirty="0"/>
              <a:t> 79. Моисеева, Н. К. Управление маркетингом: теория, практика, информационные технологии : учеб. пособие / Н. К. Моисеева, М. В. Конышева. – М. : Финансы и статистика, 2002. </a:t>
            </a:r>
          </a:p>
          <a:p>
            <a:r>
              <a:rPr lang="ru-RU" dirty="0"/>
              <a:t>80. </a:t>
            </a:r>
            <a:r>
              <a:rPr lang="ru-RU" dirty="0" err="1"/>
              <a:t>Есимжанова</a:t>
            </a:r>
            <a:r>
              <a:rPr lang="ru-RU" dirty="0"/>
              <a:t> С.Р. Маркетинг в Казахстане: теория, методология, практика. – Алматы: </a:t>
            </a:r>
            <a:r>
              <a:rPr lang="ru-RU" dirty="0" err="1"/>
              <a:t>Аян</a:t>
            </a:r>
            <a:r>
              <a:rPr lang="ru-RU" dirty="0"/>
              <a:t> </a:t>
            </a:r>
            <a:r>
              <a:rPr lang="ru-RU" dirty="0" err="1"/>
              <a:t>Эдет</a:t>
            </a:r>
            <a:r>
              <a:rPr lang="ru-RU" dirty="0"/>
              <a:t>, 2004.</a:t>
            </a:r>
          </a:p>
          <a:p>
            <a:r>
              <a:rPr lang="ru-RU" dirty="0"/>
              <a:t>81. </a:t>
            </a:r>
            <a:r>
              <a:rPr lang="ru-RU" dirty="0" err="1"/>
              <a:t>Шеденов</a:t>
            </a:r>
            <a:r>
              <a:rPr lang="ru-RU" dirty="0"/>
              <a:t> У.К., Ильясов Д.К. Теория маркетинга и менеджмента в сфере услуг. – Алматы, </a:t>
            </a:r>
            <a:r>
              <a:rPr lang="ru-RU" dirty="0" err="1"/>
              <a:t>Қазақ</a:t>
            </a:r>
            <a:r>
              <a:rPr lang="ru-RU" dirty="0"/>
              <a:t> </a:t>
            </a:r>
            <a:r>
              <a:rPr lang="ru-RU" dirty="0" err="1"/>
              <a:t>университеті</a:t>
            </a:r>
            <a:r>
              <a:rPr lang="ru-RU" dirty="0"/>
              <a:t>, 2002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65332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45</TotalTime>
  <Words>1013</Words>
  <Application>Microsoft Office PowerPoint</Application>
  <PresentationFormat>Экран (4:3)</PresentationFormat>
  <Paragraphs>91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Impact</vt:lpstr>
      <vt:lpstr>Times New Roman</vt:lpstr>
      <vt:lpstr>NewsPrint</vt:lpstr>
      <vt:lpstr>ТОВАР В СИСТЕМЕ МАРКЕТИНГА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ТОВАР В СИСТЕМЕ МАРКЕТИНГА</dc:title>
  <dc:creator>Nazerke Alisher</dc:creator>
  <cp:lastModifiedBy>Мадина Рахимбердинова</cp:lastModifiedBy>
  <cp:revision>8</cp:revision>
  <dcterms:created xsi:type="dcterms:W3CDTF">2019-11-28T18:33:56Z</dcterms:created>
  <dcterms:modified xsi:type="dcterms:W3CDTF">2019-11-29T09:39:57Z</dcterms:modified>
</cp:coreProperties>
</file>